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58" r:id="rId4"/>
    <p:sldId id="268" r:id="rId5"/>
    <p:sldId id="269" r:id="rId6"/>
    <p:sldId id="271" r:id="rId7"/>
    <p:sldId id="264" r:id="rId8"/>
    <p:sldId id="270" r:id="rId9"/>
    <p:sldId id="263" r:id="rId10"/>
    <p:sldId id="272" r:id="rId11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C7D8121-60BE-4098-A88A-A940940BD78F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E4A5FE9C-C9B2-47D9-BE4B-D3770999D4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66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AED1A-14EF-4266-BD88-7E887FED335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4BEE1-5CFB-4D9E-B919-592772C10F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09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4BEE1-5CFB-4D9E-B919-592772C10F5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30458E7-BD75-4A8E-A399-890507C5AE44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DDBF4FA-789C-4FC4-B217-C92455FDE8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ombay_Samachar" TargetMode="External"/><Relationship Id="rId2" Type="http://schemas.openxmlformats.org/officeDocument/2006/relationships/hyperlink" Target="http://en.wikipedia.org/wiki/British_Raj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The_Times_of_India" TargetMode="External"/><Relationship Id="rId4" Type="http://schemas.openxmlformats.org/officeDocument/2006/relationships/hyperlink" Target="http://en.wikipedia.org/wiki/Gujarati_languag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elhi" TargetMode="External"/><Relationship Id="rId2" Type="http://schemas.openxmlformats.org/officeDocument/2006/relationships/hyperlink" Target="http://en.wikipedia.org/wiki/All_India_Radi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Asian_Games" TargetMode="External"/><Relationship Id="rId4" Type="http://schemas.openxmlformats.org/officeDocument/2006/relationships/hyperlink" Target="http://en.wikipedia.org/wiki/Indira_Gandh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emory_storage_density" TargetMode="External"/><Relationship Id="rId2" Type="http://schemas.openxmlformats.org/officeDocument/2006/relationships/hyperlink" Target="https://en.wiktionary.org/wiki/manipulat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Interactive_media" TargetMode="External"/><Relationship Id="rId4" Type="http://schemas.openxmlformats.org/officeDocument/2006/relationships/hyperlink" Target="https://en.wikipedia.org/wiki/Data_compression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Dustin_Moskovitz" TargetMode="External"/><Relationship Id="rId3" Type="http://schemas.openxmlformats.org/officeDocument/2006/relationships/hyperlink" Target="http://en.wikipedia.org/wiki/Facebook_(directory)" TargetMode="External"/><Relationship Id="rId7" Type="http://schemas.openxmlformats.org/officeDocument/2006/relationships/hyperlink" Target="http://en.wikipedia.org/wiki/Andrew_McCollum" TargetMode="External"/><Relationship Id="rId2" Type="http://schemas.openxmlformats.org/officeDocument/2006/relationships/hyperlink" Target="http://en.wikipedia.org/wiki/Social_networking_servic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Eduardo_Saverin" TargetMode="External"/><Relationship Id="rId11" Type="http://schemas.openxmlformats.org/officeDocument/2006/relationships/image" Target="../media/image4.jpeg"/><Relationship Id="rId5" Type="http://schemas.openxmlformats.org/officeDocument/2006/relationships/hyperlink" Target="http://en.wikipedia.org/wiki/Harvard_University" TargetMode="External"/><Relationship Id="rId10" Type="http://schemas.openxmlformats.org/officeDocument/2006/relationships/hyperlink" Target="http://en.wikipedia.org/wiki/2011_Egyptian_revolution" TargetMode="External"/><Relationship Id="rId4" Type="http://schemas.openxmlformats.org/officeDocument/2006/relationships/hyperlink" Target="http://en.wikipedia.org/wiki/Mark_Zuckerberg" TargetMode="External"/><Relationship Id="rId9" Type="http://schemas.openxmlformats.org/officeDocument/2006/relationships/hyperlink" Target="http://en.wikipedia.org/wiki/Chris_Hughes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1000000000_(number)" TargetMode="External"/><Relationship Id="rId13" Type="http://schemas.openxmlformats.org/officeDocument/2006/relationships/hyperlink" Target="http://en.wikipedia.org/wiki/San_Francisco" TargetMode="External"/><Relationship Id="rId3" Type="http://schemas.openxmlformats.org/officeDocument/2006/relationships/hyperlink" Target="http://en.wikipedia.org/wiki/Social_networking_service" TargetMode="External"/><Relationship Id="rId7" Type="http://schemas.openxmlformats.org/officeDocument/2006/relationships/hyperlink" Target="http://en.wikipedia.org/wiki/List_of_virtual_communities_with_more_than_100_million_users" TargetMode="External"/><Relationship Id="rId12" Type="http://schemas.openxmlformats.org/officeDocument/2006/relationships/hyperlink" Target="http://en.wikipedia.org/wiki/Application_software" TargetMode="External"/><Relationship Id="rId1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hyperlink" Target="http://en.wikipedia.org/wiki/San_Antonio,_Texa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Jack_Dorsey" TargetMode="External"/><Relationship Id="rId11" Type="http://schemas.openxmlformats.org/officeDocument/2006/relationships/hyperlink" Target="http://en.wikipedia.org/wiki/Internet" TargetMode="External"/><Relationship Id="rId5" Type="http://schemas.openxmlformats.org/officeDocument/2006/relationships/hyperlink" Target="http://en.wikipedia.org/wiki/Character_(computing)" TargetMode="External"/><Relationship Id="rId15" Type="http://schemas.openxmlformats.org/officeDocument/2006/relationships/hyperlink" Target="http://en.wikipedia.org/wiki/Boston" TargetMode="External"/><Relationship Id="rId10" Type="http://schemas.openxmlformats.org/officeDocument/2006/relationships/hyperlink" Target="http://en.wikipedia.org/wiki/Short_Message_Service" TargetMode="External"/><Relationship Id="rId4" Type="http://schemas.openxmlformats.org/officeDocument/2006/relationships/hyperlink" Target="http://en.wikipedia.org/wiki/Microblogging" TargetMode="External"/><Relationship Id="rId9" Type="http://schemas.openxmlformats.org/officeDocument/2006/relationships/hyperlink" Target="http://en.wikipedia.org/wiki/Web_search_query" TargetMode="External"/><Relationship Id="rId14" Type="http://schemas.openxmlformats.org/officeDocument/2006/relationships/hyperlink" Target="http://en.wikipedia.org/wiki/New_York_City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effectLst/>
                <a:latin typeface="Times New Roman"/>
                <a:ea typeface="Calibri"/>
                <a:cs typeface="Mangal"/>
              </a:rPr>
              <a:t>The Role of Media in Democracy</a:t>
            </a:r>
            <a:endParaRPr lang="en-US" sz="2400" dirty="0">
              <a:ea typeface="Calibri"/>
              <a:cs typeface="Mangal"/>
            </a:endParaRPr>
          </a:p>
        </p:txBody>
      </p:sp>
      <p:pic>
        <p:nvPicPr>
          <p:cNvPr id="7" name="Picture 6" descr="digital-media-tre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057400"/>
            <a:ext cx="2991902" cy="24384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8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ank yo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1" y="374446"/>
            <a:ext cx="6324600" cy="621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21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mocracy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381000"/>
            <a:ext cx="3136392" cy="25938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914400"/>
            <a:ext cx="8260672" cy="990600"/>
          </a:xfrm>
        </p:spPr>
        <p:txBody>
          <a:bodyPr>
            <a:normAutofit/>
          </a:bodyPr>
          <a:lstStyle/>
          <a:p>
            <a:pPr lvl="0" algn="l"/>
            <a:r>
              <a:rPr lang="en-US" sz="2000" b="1" dirty="0" smtClean="0">
                <a:solidFill>
                  <a:schemeClr val="accent2"/>
                </a:solidFill>
              </a:rPr>
              <a:t>The Four Pillars of Democracy</a:t>
            </a:r>
            <a:r>
              <a:rPr lang="en-US" sz="2000" b="1" dirty="0">
                <a:solidFill>
                  <a:schemeClr val="accent2"/>
                </a:solidFill>
              </a:rPr>
              <a:t/>
            </a:r>
            <a:br>
              <a:rPr lang="en-US" sz="2000" b="1" dirty="0">
                <a:solidFill>
                  <a:schemeClr val="accent2"/>
                </a:solidFill>
              </a:rPr>
            </a:b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90999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2"/>
                </a:solidFill>
              </a:rPr>
              <a:t>Pillars of Democracy … Role </a:t>
            </a:r>
            <a:endParaRPr lang="en-US" dirty="0" smtClean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v"/>
            </a:pPr>
            <a:r>
              <a:rPr lang="en-US" dirty="0" smtClean="0">
                <a:latin typeface="DVB-TTSurekh" pitchFamily="82" charset="0"/>
                <a:cs typeface="Times New Roman" pitchFamily="18" charset="0"/>
              </a:rPr>
              <a:t>  Legislature -                                 Law Making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v"/>
            </a:pPr>
            <a:r>
              <a:rPr lang="en-US" dirty="0" smtClean="0">
                <a:latin typeface="DVB-TTSurekh" pitchFamily="82" charset="0"/>
                <a:cs typeface="Times New Roman" pitchFamily="18" charset="0"/>
              </a:rPr>
              <a:t>  Executive -                                   Policy Execution 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v"/>
            </a:pPr>
            <a:r>
              <a:rPr lang="en-US" dirty="0" smtClean="0">
                <a:latin typeface="DVB-TTSurekh" pitchFamily="82" charset="0"/>
                <a:cs typeface="Times New Roman" pitchFamily="18" charset="0"/>
              </a:rPr>
              <a:t>  Judiciary -                                    Reviewing The Law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v"/>
            </a:pPr>
            <a:r>
              <a:rPr lang="en-US" dirty="0" smtClean="0">
                <a:latin typeface="DVB-TTSurekh" pitchFamily="82" charset="0"/>
                <a:cs typeface="Times New Roman" pitchFamily="18" charset="0"/>
              </a:rPr>
              <a:t>  Press -                                           Reporting the System Honestly</a:t>
            </a:r>
          </a:p>
        </p:txBody>
      </p:sp>
    </p:spTree>
    <p:extLst>
      <p:ext uri="{BB962C8B-B14F-4D97-AF65-F5344CB8AC3E}">
        <p14:creationId xmlns:p14="http://schemas.microsoft.com/office/powerpoint/2010/main" val="249590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762000"/>
            <a:ext cx="8260672" cy="990600"/>
          </a:xfrm>
        </p:spPr>
        <p:txBody>
          <a:bodyPr>
            <a:normAutofit/>
          </a:bodyPr>
          <a:lstStyle/>
          <a:p>
            <a:pPr lvl="0" algn="l"/>
            <a:r>
              <a:rPr lang="en-US" sz="2000" b="1" dirty="0" smtClean="0">
                <a:solidFill>
                  <a:schemeClr val="accent2"/>
                </a:solidFill>
              </a:rPr>
              <a:t>Definitions/objectives of the media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Democracy :</a:t>
            </a:r>
          </a:p>
          <a:p>
            <a:pPr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A government of the people, by the people, for the people.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				- Abraham Lincoln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News :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		Someone, Something, Somewhere doesn't wants to Read, Next is P.R.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/>
                </a:solidFill>
              </a:rPr>
              <a:t> Objectives of The Media :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Inform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Educate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Entertain</a:t>
            </a:r>
            <a:endParaRPr lang="en-US" b="1" dirty="0" smtClean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49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762000"/>
            <a:ext cx="8260672" cy="990600"/>
          </a:xfrm>
        </p:spPr>
        <p:txBody>
          <a:bodyPr>
            <a:normAutofit/>
          </a:bodyPr>
          <a:lstStyle/>
          <a:p>
            <a:pPr lvl="0" algn="l"/>
            <a:r>
              <a:rPr lang="en-US" sz="2000" b="1" dirty="0" smtClean="0">
                <a:solidFill>
                  <a:schemeClr val="accent2"/>
                </a:solidFill>
              </a:rPr>
              <a:t>Development of media in </a:t>
            </a:r>
            <a:r>
              <a:rPr lang="en-US" sz="2000" b="1" dirty="0" err="1" smtClean="0">
                <a:solidFill>
                  <a:schemeClr val="accent2"/>
                </a:solidFill>
              </a:rPr>
              <a:t>india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fontScale="625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endParaRPr lang="en-US" dirty="0" smtClean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500" b="1" u="sng" dirty="0" smtClean="0">
                <a:latin typeface="Times New Roman" pitchFamily="18" charset="0"/>
                <a:cs typeface="Times New Roman" pitchFamily="18" charset="0"/>
              </a:rPr>
              <a:t>Print Media :</a:t>
            </a:r>
          </a:p>
          <a:p>
            <a:pPr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The first major newspaper in India—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The Bengal Gazette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—was started in 1780 under the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hlinkClick r:id="rId2" tooltip="British Raj"/>
              </a:rPr>
              <a:t>British Raj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by James Augustus Hickey.		The first Newspaper in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marathi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‘DARPAN’ was started on 6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Jan 1832 by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Balshastri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Jambhekar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	The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  <a:hlinkClick r:id="rId3" tooltip="Bombay Samachar"/>
              </a:rPr>
              <a:t>Bombay </a:t>
            </a:r>
            <a:r>
              <a:rPr lang="en-US" sz="3400" i="1" dirty="0" err="1" smtClean="0">
                <a:latin typeface="Times New Roman" pitchFamily="18" charset="0"/>
                <a:cs typeface="Times New Roman" pitchFamily="18" charset="0"/>
                <a:hlinkClick r:id="rId3" tooltip="Bombay Samachar"/>
              </a:rPr>
              <a:t>Samachar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founded in 1822 and printed in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hlinkClick r:id="rId4" tooltip="Gujarati language"/>
              </a:rPr>
              <a:t>Gujarati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is the oldest  newspaper in Asia still in print.</a:t>
            </a:r>
            <a:endParaRPr lang="en-US" sz="34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  <a:hlinkClick r:id="rId5" tooltip="The Times of India"/>
              </a:rPr>
              <a:t>Times of India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was founded in 1838 as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The Bombay Times and Journal of Commerce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by Bennett, Coleman and Company.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49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762000"/>
            <a:ext cx="8260672" cy="990600"/>
          </a:xfrm>
        </p:spPr>
        <p:txBody>
          <a:bodyPr>
            <a:normAutofit/>
          </a:bodyPr>
          <a:lstStyle/>
          <a:p>
            <a:pPr lvl="0" algn="l"/>
            <a:r>
              <a:rPr lang="en-US" sz="2000" b="1" dirty="0" smtClean="0">
                <a:solidFill>
                  <a:schemeClr val="accent2"/>
                </a:solidFill>
              </a:rPr>
              <a:t>Development of media in </a:t>
            </a:r>
            <a:r>
              <a:rPr lang="en-US" sz="2000" b="1" dirty="0" err="1" smtClean="0">
                <a:solidFill>
                  <a:schemeClr val="accent2"/>
                </a:solidFill>
              </a:rPr>
              <a:t>india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endParaRPr lang="en-US" dirty="0" smtClean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Electronic / Broadcast Media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dirty="0" smtClean="0"/>
              <a:t>	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Radio :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Radio broadcasting was initiated in 1927 but became state responsibility only in 1930.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1937 it was given the name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All India Radio"/>
              </a:rPr>
              <a:t>All India Radio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since 1957 it has been called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Akashvani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T.V. :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Doordarshan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had a modest beginning with an experimental telecast starting in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3" tooltip="Delhi"/>
              </a:rPr>
              <a:t>Delhi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 15 September 1959, with a small transmitter and a makeshift studio. The regular daily transmission started in 1965 as a part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 tooltip="All India Radio"/>
              </a:rPr>
              <a:t>All India Radio</a:t>
            </a:r>
            <a:r>
              <a:rPr lang="en-US" sz="2000" dirty="0" smtClean="0"/>
              <a:t>.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2000" dirty="0" smtClean="0"/>
              <a:t>	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National telecasts were introduced in 1982. In the same year,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TV was introduced in the Indian market with the live telecast of the Independence Day speech by then prime minister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hlinkClick r:id="rId4" tooltip="Indira Gandhi"/>
              </a:rPr>
              <a:t>Indira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4" tooltip="Indira Gandhi"/>
              </a:rPr>
              <a:t> Gandhi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 15 August 1982, followed by the 1982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5" tooltip="Asian Games"/>
              </a:rPr>
              <a:t>Asian Games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which were held in Delhi.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49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762000"/>
            <a:ext cx="8260672" cy="990600"/>
          </a:xfrm>
        </p:spPr>
        <p:txBody>
          <a:bodyPr>
            <a:normAutofit/>
          </a:bodyPr>
          <a:lstStyle/>
          <a:p>
            <a:pPr lvl="0" algn="l"/>
            <a:r>
              <a:rPr lang="en-US" sz="2000" b="1" dirty="0" smtClean="0">
                <a:solidFill>
                  <a:schemeClr val="accent2"/>
                </a:solidFill>
              </a:rPr>
              <a:t>Development of media in </a:t>
            </a:r>
            <a:r>
              <a:rPr lang="en-US" sz="2000" b="1" dirty="0" err="1" smtClean="0">
                <a:solidFill>
                  <a:schemeClr val="accent2"/>
                </a:solidFill>
              </a:rPr>
              <a:t>india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endParaRPr lang="en-US" dirty="0" smtClean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New Media / Internet :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New media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refers to on-demand access to content any time, anywhere, on any digital device, as well as interactive user feedback, creative participation. Another aspect of new media is the real-time generation of new, unregulated content.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	Most technologies described as "new media" are digital, often having characteristics of being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  <a:hlinkClick r:id="rId2" tooltip="wikt:manipulate"/>
              </a:rPr>
              <a:t>manipulated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networkable,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  <a:hlinkClick r:id="rId3" tooltip="Memory storage density"/>
              </a:rPr>
              <a:t>dense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  <a:hlinkClick r:id="rId4" tooltip="Data compression"/>
              </a:rPr>
              <a:t>compressible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  <a:hlinkClick r:id="rId5" tooltip="Interactive media"/>
              </a:rPr>
              <a:t>interactive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49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914400"/>
            <a:ext cx="8260672" cy="9906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err="1" smtClean="0">
                <a:solidFill>
                  <a:schemeClr val="accent2"/>
                </a:solidFill>
              </a:rPr>
              <a:t>FAcebook</a:t>
            </a:r>
            <a:r>
              <a:rPr lang="en-US" sz="2000" b="1" dirty="0" smtClean="0">
                <a:solidFill>
                  <a:schemeClr val="accent2"/>
                </a:solidFill>
              </a:rPr>
              <a:t>:</a:t>
            </a:r>
            <a:r>
              <a:rPr lang="en-US" sz="2000" b="1" dirty="0">
                <a:solidFill>
                  <a:schemeClr val="accent2"/>
                </a:solidFill>
              </a:rPr>
              <a:t/>
            </a:r>
            <a:br>
              <a:rPr lang="en-US" sz="2000" b="1" dirty="0">
                <a:solidFill>
                  <a:schemeClr val="accent2"/>
                </a:solidFill>
              </a:rPr>
            </a:b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:	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100" b="1" dirty="0" err="1" smtClean="0"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is an online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  <a:hlinkClick r:id="rId2" tooltip="Social networking service"/>
              </a:rPr>
              <a:t>social networking service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whose name stems from the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  <a:hlinkClick r:id="rId3" tooltip="Facebook (directory)"/>
              </a:rPr>
              <a:t>colloquial name for the book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given to students at the start of the academic year by some university administrations in the United States to help students get to know each other.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		It was founded in February 2004 by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  <a:hlinkClick r:id="rId4" tooltip="Mark Zuckerberg"/>
              </a:rPr>
              <a:t>Mark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  <a:hlinkClick r:id="rId4" tooltip="Mark Zuckerberg"/>
              </a:rPr>
              <a:t>Zuckerberg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with his college roommates and fellow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  <a:hlinkClick r:id="rId5" tooltip="Harvard University"/>
              </a:rPr>
              <a:t>Harvard University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students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  <a:hlinkClick r:id="rId6" tooltip="Eduardo Saverin"/>
              </a:rPr>
              <a:t>Eduardo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  <a:hlinkClick r:id="rId6" tooltip="Eduardo Saverin"/>
              </a:rPr>
              <a:t>Saverin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  <a:hlinkClick r:id="rId7" tooltip="Andrew McCollum"/>
              </a:rPr>
              <a:t>Andrew McCollum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  <a:hlinkClick r:id="rId8" tooltip="Dustin Moskovitz"/>
              </a:rPr>
              <a:t>Dustin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  <a:hlinkClick r:id="rId8" tooltip="Dustin Moskovitz"/>
              </a:rPr>
              <a:t>Moskovitz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  <a:hlinkClick r:id="rId9" tooltip="Chris Hughes"/>
              </a:rPr>
              <a:t>Chris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  <a:hlinkClick r:id="rId9" tooltip="Chris Hughes"/>
              </a:rPr>
              <a:t>Hughe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		In January 2011,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played a major role in generating the first spark for the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  <a:hlinkClick r:id="rId10" tooltip="2011 Egyptian revolution"/>
              </a:rPr>
              <a:t>2011 Egyptian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  <a:hlinkClick r:id="rId10" tooltip="2011 Egyptian revolution"/>
              </a:rPr>
              <a:t>revolutio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dirty="0"/>
          </a:p>
        </p:txBody>
      </p:sp>
      <p:pic>
        <p:nvPicPr>
          <p:cNvPr id="6" name="Picture 5" descr="facebook_mark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562600" y="0"/>
            <a:ext cx="3429000" cy="2478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00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914400"/>
            <a:ext cx="8260672" cy="9906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solidFill>
                  <a:schemeClr val="accent2"/>
                </a:solidFill>
              </a:rPr>
              <a:t>twitter:</a:t>
            </a:r>
            <a:r>
              <a:rPr lang="en-US" sz="2000" b="1" dirty="0">
                <a:solidFill>
                  <a:schemeClr val="accent2"/>
                </a:solidFill>
              </a:rPr>
              <a:t/>
            </a:r>
            <a:br>
              <a:rPr lang="en-US" sz="2000" b="1" dirty="0">
                <a:solidFill>
                  <a:schemeClr val="accent2"/>
                </a:solidFill>
              </a:rPr>
            </a:b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Twitter :</a:t>
            </a:r>
          </a:p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Twitter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is an online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3" tooltip="Social networking service"/>
              </a:rPr>
              <a:t>social networking service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  <a:hlinkClick r:id="rId4" tooltip="Microblogging"/>
              </a:rPr>
              <a:t>microblogging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service that enables its users to send and read text-based messages of up to 140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5" tooltip="Character (computing)"/>
              </a:rPr>
              <a:t>characters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known as "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tweets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".</a:t>
            </a:r>
          </a:p>
          <a:p>
            <a:pPr algn="just">
              <a:buNone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		Twitter was created in March 2006 by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6" tooltip="Jack Dorsey"/>
              </a:rPr>
              <a:t>Jack Dorsey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and by July, the social networking site was launched. The service rapidly gained worldwide popularity, with over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7" tooltip="List of virtual communities with more than 100 million users"/>
              </a:rPr>
              <a:t>500 million registered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users as of 2012, generating over 340 million tweets daily and handling over 1.6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8" tooltip="1000000000 (number)"/>
              </a:rPr>
              <a:t>billion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9" tooltip="Web search query"/>
              </a:rPr>
              <a:t>search queries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per day.</a:t>
            </a:r>
            <a:endParaRPr lang="en-US" sz="23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300" baseline="30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Since its launch, Twitter has become one of the ten most visited websites on the Internet, and has been described as "the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10" tooltip="Short Message Service"/>
              </a:rPr>
              <a:t>SMS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11" tooltip="Internet"/>
              </a:rPr>
              <a:t>Internet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."Unregistered users can read tweets, while registered users can post tweets through the website interface, SMS, or a range of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12" tooltip="Application software"/>
              </a:rPr>
              <a:t>apps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for mobile devices.</a:t>
            </a:r>
          </a:p>
          <a:p>
            <a:pPr algn="just">
              <a:buNone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		Twitter Inc. is based in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13" tooltip="San Francisco"/>
              </a:rPr>
              <a:t>San Francisco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with additional servers and offices in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14" tooltip="New York City"/>
              </a:rPr>
              <a:t>New York City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15" tooltip="Boston"/>
              </a:rPr>
              <a:t>Boston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  <a:hlinkClick r:id="rId16" tooltip="San Antonio, Texas"/>
              </a:rPr>
              <a:t>San Antonio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twitter-logo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962400" y="290732"/>
            <a:ext cx="4890868" cy="1839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00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762000"/>
            <a:ext cx="8260672" cy="9906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solidFill>
                  <a:schemeClr val="accent2"/>
                </a:solidFill>
              </a:rPr>
              <a:t>  Strengths of media 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550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endParaRPr lang="en-US" dirty="0" smtClean="0"/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Accuracy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Accountability</a:t>
            </a:r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Flexibility</a:t>
            </a:r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None/>
            </a:pPr>
            <a:endParaRPr lang="en-US" b="1" dirty="0" smtClean="0"/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lnSpc>
                <a:spcPct val="150000"/>
              </a:lnSpc>
              <a:buClr>
                <a:srgbClr val="FF0000"/>
              </a:buCl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r"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Social-Media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828800"/>
            <a:ext cx="5687821" cy="349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21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92</Words>
  <Application>Microsoft Office PowerPoint</Application>
  <PresentationFormat>On-screen Show (4:3)</PresentationFormat>
  <Paragraphs>63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Apothecary</vt:lpstr>
      <vt:lpstr>PowerPoint Presentation</vt:lpstr>
      <vt:lpstr>The Four Pillars of Democracy </vt:lpstr>
      <vt:lpstr>Definitions/objectives of the media</vt:lpstr>
      <vt:lpstr>Development of media in india</vt:lpstr>
      <vt:lpstr>Development of media in india</vt:lpstr>
      <vt:lpstr>Development of media in india</vt:lpstr>
      <vt:lpstr>FAcebook: </vt:lpstr>
      <vt:lpstr>twitter: </vt:lpstr>
      <vt:lpstr>  Strengths of media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EXAM-PATHAK-SIR</dc:creator>
  <cp:lastModifiedBy>sai</cp:lastModifiedBy>
  <cp:revision>80</cp:revision>
  <cp:lastPrinted>2013-05-17T10:55:11Z</cp:lastPrinted>
  <dcterms:created xsi:type="dcterms:W3CDTF">2013-05-17T09:41:28Z</dcterms:created>
  <dcterms:modified xsi:type="dcterms:W3CDTF">2021-10-23T15:17:34Z</dcterms:modified>
</cp:coreProperties>
</file>